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71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968" autoAdjust="0"/>
  </p:normalViewPr>
  <p:slideViewPr>
    <p:cSldViewPr>
      <p:cViewPr varScale="1">
        <p:scale>
          <a:sx n="55" d="100"/>
          <a:sy n="55" d="100"/>
        </p:scale>
        <p:origin x="180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B5859-F8B2-4D77-A1B1-0A4944F34C53}" type="datetimeFigureOut">
              <a:rPr lang="en-US" smtClean="0"/>
              <a:t>3/5/2016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2474C-9F26-4AAE-9371-D5FEE1ECD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1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2D579-CB70-FB43-9A9A-337CFA0736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81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1D3F-D14A-44BD-99D6-980D0BC2B511}" type="datetimeFigureOut">
              <a:rPr lang="en-US" smtClean="0"/>
              <a:pPr/>
              <a:t>3/5/2016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5114-873D-4F4D-ADA0-D50040A277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1D3F-D14A-44BD-99D6-980D0BC2B511}" type="datetimeFigureOut">
              <a:rPr lang="en-US" smtClean="0"/>
              <a:pPr/>
              <a:t>3/5/2016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5114-873D-4F4D-ADA0-D50040A277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1D3F-D14A-44BD-99D6-980D0BC2B511}" type="datetimeFigureOut">
              <a:rPr lang="en-US" smtClean="0"/>
              <a:pPr/>
              <a:t>3/5/2016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5114-873D-4F4D-ADA0-D50040A277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1D3F-D14A-44BD-99D6-980D0BC2B511}" type="datetimeFigureOut">
              <a:rPr lang="en-US" smtClean="0"/>
              <a:pPr/>
              <a:t>3/5/2016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5114-873D-4F4D-ADA0-D50040A277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1D3F-D14A-44BD-99D6-980D0BC2B511}" type="datetimeFigureOut">
              <a:rPr lang="en-US" smtClean="0"/>
              <a:pPr/>
              <a:t>3/5/2016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5114-873D-4F4D-ADA0-D50040A277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1D3F-D14A-44BD-99D6-980D0BC2B511}" type="datetimeFigureOut">
              <a:rPr lang="en-US" smtClean="0"/>
              <a:pPr/>
              <a:t>3/5/2016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5114-873D-4F4D-ADA0-D50040A277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1D3F-D14A-44BD-99D6-980D0BC2B511}" type="datetimeFigureOut">
              <a:rPr lang="en-US" smtClean="0"/>
              <a:pPr/>
              <a:t>3/5/2016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5114-873D-4F4D-ADA0-D50040A277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1D3F-D14A-44BD-99D6-980D0BC2B511}" type="datetimeFigureOut">
              <a:rPr lang="en-US" smtClean="0"/>
              <a:pPr/>
              <a:t>3/5/2016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5114-873D-4F4D-ADA0-D50040A277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1D3F-D14A-44BD-99D6-980D0BC2B511}" type="datetimeFigureOut">
              <a:rPr lang="en-US" smtClean="0"/>
              <a:pPr/>
              <a:t>3/5/2016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5114-873D-4F4D-ADA0-D50040A277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1D3F-D14A-44BD-99D6-980D0BC2B511}" type="datetimeFigureOut">
              <a:rPr lang="en-US" smtClean="0"/>
              <a:pPr/>
              <a:t>3/5/2016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5114-873D-4F4D-ADA0-D50040A277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1D3F-D14A-44BD-99D6-980D0BC2B511}" type="datetimeFigureOut">
              <a:rPr lang="en-US" smtClean="0"/>
              <a:pPr/>
              <a:t>3/5/2016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5114-873D-4F4D-ADA0-D50040A2775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A1D3F-D14A-44BD-99D6-980D0BC2B511}" type="datetimeFigureOut">
              <a:rPr lang="en-US" smtClean="0"/>
              <a:pPr/>
              <a:t>3/5/2016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E5114-873D-4F4D-ADA0-D50040A2775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74638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solidFill>
                  <a:srgbClr val="002060"/>
                </a:solidFill>
                <a:latin typeface="Trebuchet MS" pitchFamily="34" charset="0"/>
                <a:ea typeface="+mj-ea"/>
                <a:cs typeface="+mj-cs"/>
              </a:rPr>
              <a:t>Tři pravidla pro úspěšné použití </a:t>
            </a:r>
            <a:br>
              <a:rPr lang="cs-CZ" sz="4400" dirty="0" smtClean="0">
                <a:solidFill>
                  <a:srgbClr val="002060"/>
                </a:solidFill>
                <a:latin typeface="Trebuchet MS" pitchFamily="34" charset="0"/>
                <a:ea typeface="+mj-ea"/>
                <a:cs typeface="+mj-cs"/>
              </a:rPr>
            </a:br>
            <a:r>
              <a:rPr lang="cs-CZ" sz="4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ea typeface="+mj-ea"/>
                <a:cs typeface="+mj-cs"/>
              </a:rPr>
              <a:t>samoadaptivního</a:t>
            </a:r>
            <a:r>
              <a:rPr lang="cs-CZ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ea typeface="+mj-ea"/>
                <a:cs typeface="+mj-cs"/>
              </a:rPr>
              <a:t> krytí ENLUXTRA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5" name="Content Placeholder 4" descr="Enluxtra Preffered Product Ima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24764" y="1532773"/>
            <a:ext cx="7089228" cy="4684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002060"/>
                </a:solidFill>
                <a:latin typeface="Trebuchet MS" pitchFamily="34" charset="0"/>
              </a:rPr>
              <a:t>Dobu mezi výměnami obvazů je možné prodloužit až když je odstraněna většina nekrotické tkáně</a:t>
            </a:r>
            <a:endParaRPr lang="en-CA" sz="28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13" name="Picture 12" descr="dressing_change_cut_small_GIF_aut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20752"/>
            <a:ext cx="7853363" cy="54578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>
                <a:solidFill>
                  <a:srgbClr val="002060"/>
                </a:solidFill>
                <a:latin typeface="Trebuchet MS" pitchFamily="34" charset="0"/>
              </a:rPr>
              <a:t>Obvaz je nutné vyměnit dříve než exsudát dosáhne okraje krytí</a:t>
            </a:r>
            <a:endParaRPr lang="en-CA" sz="32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4" name="Content Placeholder 3" descr="time2chan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61950" y="2228850"/>
            <a:ext cx="3441700" cy="3403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time2change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241" y="2362200"/>
            <a:ext cx="3303759" cy="3248900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3886200" y="3733800"/>
            <a:ext cx="1981200" cy="38100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1505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Tři pravidla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pro úspěšné použití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0551" y="1055020"/>
            <a:ext cx="8833449" cy="543320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Vždy volte VĚTŠÍ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 velikost krytí</a:t>
            </a:r>
          </a:p>
          <a:p>
            <a:pPr marL="971550" lvl="1" indent="-5143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noProof="0" dirty="0" smtClean="0">
                <a:latin typeface="Trebuchet MS" pitchFamily="34" charset="0"/>
              </a:rPr>
              <a:t>Krycí materiál musí být vždy větší než rána, aby zakrýval i tkáň v okolí rány a přesahoval až na neporušenou část tkáně</a:t>
            </a:r>
            <a:endParaRPr lang="cs-CZ" sz="2800" dirty="0">
              <a:latin typeface="Trebuchet MS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Zajistěte přímý kontakt s ránou v celém jejím rozsahu</a:t>
            </a:r>
          </a:p>
          <a:p>
            <a:pPr marL="971550" lvl="1" indent="-5143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Trebuchet MS" pitchFamily="34" charset="0"/>
              </a:rPr>
              <a:t>Krycí materiál musí být v přímém kontaktu s ránou po celou dobu léčby</a:t>
            </a:r>
            <a:endParaRPr lang="cs-CZ" sz="2800" noProof="0" dirty="0" smtClean="0">
              <a:latin typeface="Trebuchet MS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800" b="0" i="0" u="none" strike="noStrike" kern="1200" cap="none" spc="0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Zpočátku </a:t>
            </a:r>
            <a:r>
              <a:rPr kumimoji="0" lang="cs-CZ" sz="2800" b="0" i="0" u="none" strike="noStrike" kern="1200" cap="none" spc="0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měňte obvaz každé 2-3 dny</a:t>
            </a:r>
          </a:p>
          <a:p>
            <a:pPr marL="971550" lvl="1" indent="-514350" defTabSz="9144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400" noProof="0" dirty="0" smtClean="0">
                <a:latin typeface="Trebuchet MS" pitchFamily="34" charset="0"/>
              </a:rPr>
              <a:t>Dokud není odstraněno 80% vlhké nekrotické tkáně je doporučená frekvence převazu každé 2-3 dny, poté je možné snížit frekvenci na 1-2 za týden.</a:t>
            </a:r>
            <a:endParaRPr kumimoji="0" lang="cs-CZ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2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duct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1219200"/>
            <a:ext cx="3714750" cy="35433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953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www.enluxtra.eu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" y="51816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cs-CZ" sz="2800" dirty="0" smtClean="0">
                <a:solidFill>
                  <a:srgbClr val="002060"/>
                </a:solidFill>
                <a:latin typeface="Trebuchet MS" pitchFamily="34" charset="0"/>
                <a:ea typeface="+mj-ea"/>
                <a:cs typeface="+mj-cs"/>
              </a:rPr>
              <a:t>Sledujte nás na </a:t>
            </a:r>
            <a:r>
              <a:rPr lang="cs-CZ" sz="2800" dirty="0" err="1" smtClean="0">
                <a:solidFill>
                  <a:srgbClr val="002060"/>
                </a:solidFill>
                <a:latin typeface="Trebuchet MS" pitchFamily="34" charset="0"/>
                <a:ea typeface="+mj-ea"/>
                <a:cs typeface="+mj-cs"/>
              </a:rPr>
              <a:t>Facebooku</a:t>
            </a:r>
            <a:r>
              <a:rPr lang="cs-CZ" sz="2800" dirty="0" smtClean="0">
                <a:solidFill>
                  <a:srgbClr val="002060"/>
                </a:solidFill>
                <a:latin typeface="Trebuchet MS" pitchFamily="34" charset="0"/>
                <a:ea typeface="+mj-ea"/>
                <a:cs typeface="+mj-cs"/>
              </a:rPr>
              <a:t>:</a:t>
            </a:r>
            <a:endParaRPr lang="cs-CZ" sz="2800" dirty="0">
              <a:solidFill>
                <a:srgbClr val="002060"/>
              </a:solidFill>
              <a:latin typeface="Trebuchet MS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cs-CZ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ea typeface="+mj-ea"/>
                <a:cs typeface="+mj-cs"/>
              </a:rPr>
              <a:t>facebook.com/</a:t>
            </a:r>
            <a:r>
              <a:rPr lang="cs-CZ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ea typeface="+mj-ea"/>
                <a:cs typeface="+mj-cs"/>
              </a:rPr>
              <a:t>EnluxtraCZ</a:t>
            </a:r>
            <a:r>
              <a:rPr lang="en-CA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ea typeface="+mj-ea"/>
                <a:cs typeface="+mj-cs"/>
              </a:rPr>
              <a:t/>
            </a:r>
            <a:br>
              <a:rPr lang="en-CA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ea typeface="+mj-ea"/>
                <a:cs typeface="+mj-cs"/>
              </a:rPr>
            </a:br>
            <a:endParaRPr lang="en-US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-76200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Pravidlo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č.1 – Vždy zvolte dostatečně velké krytí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8" name="Picture 7" descr="3tips_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81" y="990600"/>
            <a:ext cx="7089637" cy="5677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ut_Enluxtr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78" y="999851"/>
            <a:ext cx="7090243" cy="5659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990600" y="990600"/>
            <a:ext cx="7086600" cy="563880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1066800" y="990600"/>
            <a:ext cx="7010400" cy="563880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191869"/>
            <a:ext cx="866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rebuchet MS" pitchFamily="34" charset="0"/>
              </a:rPr>
              <a:t> </a:t>
            </a:r>
            <a:r>
              <a:rPr lang="cs-CZ" sz="3200" dirty="0" smtClean="0">
                <a:solidFill>
                  <a:srgbClr val="FF0000"/>
                </a:solidFill>
                <a:latin typeface="Trebuchet MS" pitchFamily="34" charset="0"/>
              </a:rPr>
              <a:t>Neupravujte</a:t>
            </a:r>
            <a:r>
              <a:rPr lang="cs-CZ" sz="3200" dirty="0" smtClean="0">
                <a:latin typeface="Trebuchet MS" pitchFamily="34" charset="0"/>
              </a:rPr>
              <a:t> krytí podle tvaru rány</a:t>
            </a:r>
            <a:endParaRPr lang="en-CA" sz="3200" dirty="0">
              <a:solidFill>
                <a:srgbClr val="00206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im_cropp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8601"/>
            <a:ext cx="4249079" cy="640079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4800" y="34290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02060"/>
                </a:solidFill>
                <a:latin typeface="Trebuchet MS" pitchFamily="34" charset="0"/>
              </a:rPr>
              <a:t>Zastřihujte pouze v případě, že se rána nachází na těžce dostupném místě</a:t>
            </a:r>
            <a:endParaRPr lang="en-CA" sz="3600" dirty="0">
              <a:solidFill>
                <a:srgbClr val="00206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uid_poo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88" y="2057400"/>
            <a:ext cx="8351226" cy="369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76200" y="76200"/>
            <a:ext cx="92964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ea typeface="+mj-ea"/>
                <a:cs typeface="+mj-cs"/>
              </a:rPr>
              <a:t>Pravidlo č.2 </a:t>
            </a:r>
            <a:r>
              <a:rPr lang="cs-CZ" sz="4400" dirty="0" smtClean="0">
                <a:solidFill>
                  <a:srgbClr val="002060"/>
                </a:solidFill>
                <a:latin typeface="Trebuchet MS" pitchFamily="34" charset="0"/>
                <a:ea typeface="+mj-ea"/>
                <a:cs typeface="+mj-cs"/>
              </a:rPr>
              <a:t>– </a:t>
            </a:r>
            <a:r>
              <a:rPr lang="cs-CZ" sz="3000" dirty="0" smtClean="0">
                <a:solidFill>
                  <a:srgbClr val="002060"/>
                </a:solidFill>
                <a:latin typeface="Trebuchet MS" pitchFamily="34" charset="0"/>
                <a:ea typeface="+mj-ea"/>
                <a:cs typeface="+mj-cs"/>
              </a:rPr>
              <a:t>Zajistěte těsný kontakt rány s materiálem </a:t>
            </a:r>
            <a:r>
              <a:rPr lang="cs-CZ" sz="3000" dirty="0" err="1" smtClean="0">
                <a:solidFill>
                  <a:srgbClr val="002060"/>
                </a:solidFill>
                <a:latin typeface="Trebuchet MS" pitchFamily="34" charset="0"/>
                <a:ea typeface="+mj-ea"/>
                <a:cs typeface="+mj-cs"/>
              </a:rPr>
              <a:t>samoadaptivního</a:t>
            </a:r>
            <a:r>
              <a:rPr lang="cs-CZ" sz="3000" dirty="0" smtClean="0">
                <a:solidFill>
                  <a:srgbClr val="002060"/>
                </a:solidFill>
                <a:latin typeface="Trebuchet MS" pitchFamily="34" charset="0"/>
                <a:ea typeface="+mj-ea"/>
                <a:cs typeface="+mj-cs"/>
              </a:rPr>
              <a:t> krytí</a:t>
            </a:r>
            <a:r>
              <a:rPr lang="en-US" sz="3000" dirty="0" smtClean="0">
                <a:solidFill>
                  <a:srgbClr val="002060"/>
                </a:solidFill>
                <a:latin typeface="Trebuchet MS" pitchFamily="34" charset="0"/>
                <a:ea typeface="+mj-ea"/>
                <a:cs typeface="+mj-cs"/>
              </a:rPr>
              <a:t/>
            </a:r>
            <a:br>
              <a:rPr lang="en-US" sz="3000" dirty="0" smtClean="0">
                <a:solidFill>
                  <a:srgbClr val="002060"/>
                </a:solidFill>
                <a:latin typeface="Trebuchet MS" pitchFamily="34" charset="0"/>
                <a:ea typeface="+mj-ea"/>
                <a:cs typeface="+mj-cs"/>
              </a:rPr>
            </a:br>
            <a:endParaRPr lang="en-US" sz="3000" dirty="0" smtClean="0">
              <a:solidFill>
                <a:srgbClr val="002060"/>
              </a:solidFill>
              <a:latin typeface="Trebuchet MS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Mezi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krytím a ránou nesmí být žádná mezera</a:t>
            </a:r>
            <a:r>
              <a:rPr lang="cs-CZ" sz="2800" dirty="0">
                <a:solidFill>
                  <a:srgbClr val="FF0000"/>
                </a:solidFill>
                <a:latin typeface="Trebuchet MS" pitchFamily="34" charset="0"/>
                <a:ea typeface="+mj-ea"/>
                <a:cs typeface="+mj-cs"/>
              </a:rPr>
              <a:t>.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16" name="Picture 15" descr="pool8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65" y="2057400"/>
            <a:ext cx="8348472" cy="369861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1928" y="3453972"/>
            <a:ext cx="5029200" cy="3373446"/>
            <a:chOff x="261928" y="3072972"/>
            <a:chExt cx="5029200" cy="3373446"/>
          </a:xfrm>
        </p:grpSpPr>
        <p:sp>
          <p:nvSpPr>
            <p:cNvPr id="11" name="TextBox 10"/>
            <p:cNvSpPr txBox="1"/>
            <p:nvPr/>
          </p:nvSpPr>
          <p:spPr>
            <a:xfrm>
              <a:off x="261928" y="5492311"/>
              <a:ext cx="5029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 smtClean="0">
                  <a:solidFill>
                    <a:srgbClr val="002060"/>
                  </a:solidFill>
                </a:rPr>
                <a:t>Formace vlhké nekrotické</a:t>
              </a:r>
            </a:p>
            <a:p>
              <a:r>
                <a:rPr lang="cs-CZ" sz="2800" dirty="0" smtClean="0">
                  <a:solidFill>
                    <a:srgbClr val="002060"/>
                  </a:solidFill>
                </a:rPr>
                <a:t> tkáně</a:t>
              </a:r>
              <a:endParaRPr lang="en-CA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122463" y="3072972"/>
              <a:ext cx="925537" cy="24530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116936" y="3200400"/>
              <a:ext cx="1501876" cy="23256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33878" y="3124200"/>
            <a:ext cx="3733800" cy="3697218"/>
            <a:chOff x="5133878" y="2743200"/>
            <a:chExt cx="3733800" cy="3697218"/>
          </a:xfrm>
        </p:grpSpPr>
        <p:sp>
          <p:nvSpPr>
            <p:cNvPr id="10" name="TextBox 9"/>
            <p:cNvSpPr txBox="1"/>
            <p:nvPr/>
          </p:nvSpPr>
          <p:spPr>
            <a:xfrm>
              <a:off x="5133878" y="5486311"/>
              <a:ext cx="3733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 smtClean="0">
                  <a:solidFill>
                    <a:srgbClr val="002060"/>
                  </a:solidFill>
                </a:rPr>
                <a:t>Exsudát nemůže být absorbován</a:t>
              </a:r>
              <a:endParaRPr lang="en-CA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6200000" flipV="1">
              <a:off x="4833928" y="3530173"/>
              <a:ext cx="2362200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5486400" y="2743200"/>
              <a:ext cx="1219200" cy="26304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07286" y="2057399"/>
            <a:ext cx="8355714" cy="3697220"/>
            <a:chOff x="407286" y="1676399"/>
            <a:chExt cx="8355714" cy="3697220"/>
          </a:xfrm>
        </p:grpSpPr>
        <p:cxnSp>
          <p:nvCxnSpPr>
            <p:cNvPr id="5" name="Straight Connector 4"/>
            <p:cNvCxnSpPr/>
            <p:nvPr/>
          </p:nvCxnSpPr>
          <p:spPr>
            <a:xfrm rot="10800000" flipV="1">
              <a:off x="407286" y="1676399"/>
              <a:ext cx="8355714" cy="3697219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07286" y="1676400"/>
              <a:ext cx="8355714" cy="3697219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rgbClr val="002060"/>
                </a:solidFill>
                <a:latin typeface="Trebuchet MS" pitchFamily="34" charset="0"/>
              </a:rPr>
              <a:t>Lůžko rány musí být v těsném kontaktu s ránou</a:t>
            </a:r>
            <a:endParaRPr lang="en-CA" sz="36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4" name="Picture 3" descr="deep_wound_bed_GIF_50%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23" y="1195387"/>
            <a:ext cx="8213675" cy="5448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2060"/>
                </a:solidFill>
                <a:latin typeface="Trebuchet MS" pitchFamily="34" charset="0"/>
              </a:rPr>
              <a:t>U hlubokých ran je nutné využít výplňový materiál</a:t>
            </a:r>
            <a:endParaRPr lang="en-CA" sz="32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4" name="Picture 3" descr="tunneling1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86" y="1195958"/>
            <a:ext cx="8187813" cy="54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5181600"/>
            <a:ext cx="7086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Vždy se ujistěte, že se rána dotýká buď přímo lůžka rány, a nebo výplňového materiálu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rinks-0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5390148" cy="35781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304800" y="228600"/>
            <a:ext cx="8839200" cy="3581400"/>
            <a:chOff x="304800" y="228600"/>
            <a:chExt cx="8839200" cy="35814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04800" y="228600"/>
              <a:ext cx="5410200" cy="358140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 flipV="1">
              <a:off x="304800" y="228600"/>
              <a:ext cx="5410200" cy="358140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400800" y="457200"/>
              <a:ext cx="27432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>
                  <a:solidFill>
                    <a:srgbClr val="002060"/>
                  </a:solidFill>
                  <a:latin typeface="Trebuchet MS" pitchFamily="34" charset="0"/>
                </a:rPr>
                <a:t>Nepoužívejte výplňové materiály, které se smršťují</a:t>
              </a:r>
              <a:endParaRPr lang="en-CA" sz="3200" dirty="0">
                <a:solidFill>
                  <a:srgbClr val="002060"/>
                </a:solidFill>
                <a:latin typeface="Trebuchet MS" pitchFamily="34" charset="0"/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 rot="10800000">
              <a:off x="5791200" y="990600"/>
              <a:ext cx="381000" cy="457200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 descr="paste-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048000"/>
            <a:ext cx="5385826" cy="3575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304800" y="3048000"/>
            <a:ext cx="8534400" cy="3581400"/>
            <a:chOff x="304800" y="3048000"/>
            <a:chExt cx="8534400" cy="35814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429000" y="3048000"/>
              <a:ext cx="5410200" cy="358140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 flipV="1">
              <a:off x="3429000" y="3048000"/>
              <a:ext cx="5410200" cy="3581400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04800" y="4648200"/>
              <a:ext cx="2743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>
                  <a:solidFill>
                    <a:srgbClr val="002060"/>
                  </a:solidFill>
                  <a:latin typeface="Trebuchet MS" pitchFamily="34" charset="0"/>
                </a:rPr>
                <a:t>Nepoužívejte husté, viskózní pasty</a:t>
              </a:r>
              <a:endParaRPr lang="en-CA" sz="3200" dirty="0">
                <a:solidFill>
                  <a:srgbClr val="002060"/>
                </a:solidFill>
                <a:latin typeface="Trebuchet MS" pitchFamily="34" charset="0"/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2895600" y="4953000"/>
              <a:ext cx="381000" cy="457200"/>
            </a:xfrm>
            <a:prstGeom prst="chevr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</a:rPr>
              <a:t>Pravidlo č.3</a:t>
            </a:r>
            <a:r>
              <a:rPr lang="cs-CZ" sz="3200" dirty="0" smtClean="0">
                <a:solidFill>
                  <a:srgbClr val="002060"/>
                </a:solidFill>
                <a:latin typeface="Trebuchet MS" pitchFamily="34" charset="0"/>
              </a:rPr>
              <a:t> – První obvaz vyměňte po 2-3 dnech</a:t>
            </a:r>
            <a:endParaRPr lang="en-CA" sz="3200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4" name="Content Placeholder 3" descr="blocked_surfac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916" y="1219200"/>
            <a:ext cx="8224009" cy="384392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/>
          <p:cNvSpPr/>
          <p:nvPr/>
        </p:nvSpPr>
        <p:spPr>
          <a:xfrm rot="375387">
            <a:off x="2836143" y="3289275"/>
            <a:ext cx="2743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33400" y="5486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2060"/>
                </a:solidFill>
                <a:latin typeface="Trebuchet MS" pitchFamily="34" charset="0"/>
              </a:rPr>
              <a:t>Povrch krytí se může ucpávat polotuhými částicemi, které vznikají během autolytického </a:t>
            </a:r>
            <a:r>
              <a:rPr lang="cs-CZ" sz="2400" dirty="0" err="1" smtClean="0">
                <a:solidFill>
                  <a:srgbClr val="002060"/>
                </a:solidFill>
                <a:latin typeface="Trebuchet MS" pitchFamily="34" charset="0"/>
              </a:rPr>
              <a:t>debridementu</a:t>
            </a:r>
            <a:r>
              <a:rPr lang="cs-CZ" sz="2400" dirty="0" smtClean="0">
                <a:solidFill>
                  <a:srgbClr val="002060"/>
                </a:solidFill>
                <a:latin typeface="Trebuchet MS" pitchFamily="34" charset="0"/>
              </a:rPr>
              <a:t> nekrotické tkáně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7429</TotalTime>
  <Words>241</Words>
  <Application>Microsoft Office PowerPoint</Application>
  <PresentationFormat>On-screen Show (4:3)</PresentationFormat>
  <Paragraphs>29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Lůžko rány musí být v těsném kontaktu s ránou</vt:lpstr>
      <vt:lpstr>U hlubokých ran je nutné využít výplňový materiál</vt:lpstr>
      <vt:lpstr>PowerPoint Presentation</vt:lpstr>
      <vt:lpstr>Pravidlo č.3 – První obvaz vyměňte po 2-3 dnech</vt:lpstr>
      <vt:lpstr>Dobu mezi výměnami obvazů je možné prodloužit až když je odstraněna většina nekrotické tkáně</vt:lpstr>
      <vt:lpstr>Obvaz je nutné vyměnit dříve než exsudát dosáhne okraje krytí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Olga</dc:creator>
  <cp:lastModifiedBy>Alexandra Umprechtová</cp:lastModifiedBy>
  <cp:revision>176</cp:revision>
  <dcterms:created xsi:type="dcterms:W3CDTF">2015-05-22T01:31:08Z</dcterms:created>
  <dcterms:modified xsi:type="dcterms:W3CDTF">2016-03-05T16:29:20Z</dcterms:modified>
</cp:coreProperties>
</file>